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9"/>
  </p:notesMasterIdLst>
  <p:sldIdLst>
    <p:sldId id="256" r:id="rId2"/>
    <p:sldId id="267" r:id="rId3"/>
    <p:sldId id="261" r:id="rId4"/>
    <p:sldId id="277" r:id="rId5"/>
    <p:sldId id="268" r:id="rId6"/>
    <p:sldId id="270" r:id="rId7"/>
    <p:sldId id="269" r:id="rId8"/>
    <p:sldId id="273" r:id="rId9"/>
    <p:sldId id="272" r:id="rId10"/>
    <p:sldId id="275" r:id="rId11"/>
    <p:sldId id="276" r:id="rId12"/>
    <p:sldId id="278" r:id="rId13"/>
    <p:sldId id="279" r:id="rId14"/>
    <p:sldId id="280" r:id="rId15"/>
    <p:sldId id="310" r:id="rId16"/>
    <p:sldId id="281" r:id="rId17"/>
    <p:sldId id="311" r:id="rId18"/>
    <p:sldId id="282" r:id="rId19"/>
    <p:sldId id="283" r:id="rId20"/>
    <p:sldId id="284" r:id="rId21"/>
    <p:sldId id="312" r:id="rId22"/>
    <p:sldId id="286" r:id="rId23"/>
    <p:sldId id="316" r:id="rId24"/>
    <p:sldId id="314" r:id="rId25"/>
    <p:sldId id="313" r:id="rId26"/>
    <p:sldId id="317" r:id="rId27"/>
    <p:sldId id="315" r:id="rId28"/>
    <p:sldId id="318" r:id="rId29"/>
    <p:sldId id="319" r:id="rId30"/>
    <p:sldId id="320" r:id="rId31"/>
    <p:sldId id="321" r:id="rId32"/>
    <p:sldId id="287" r:id="rId33"/>
    <p:sldId id="288" r:id="rId34"/>
    <p:sldId id="289" r:id="rId35"/>
    <p:sldId id="290" r:id="rId36"/>
    <p:sldId id="291" r:id="rId37"/>
    <p:sldId id="305" r:id="rId38"/>
    <p:sldId id="322" r:id="rId39"/>
    <p:sldId id="298" r:id="rId40"/>
    <p:sldId id="299" r:id="rId41"/>
    <p:sldId id="306" r:id="rId42"/>
    <p:sldId id="323" r:id="rId43"/>
    <p:sldId id="294" r:id="rId44"/>
    <p:sldId id="295" r:id="rId45"/>
    <p:sldId id="296" r:id="rId46"/>
    <p:sldId id="309" r:id="rId47"/>
    <p:sldId id="297" r:id="rId4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3" autoAdjust="0"/>
    <p:restoredTop sz="81472" autoAdjust="0"/>
  </p:normalViewPr>
  <p:slideViewPr>
    <p:cSldViewPr snapToGrid="0">
      <p:cViewPr varScale="1">
        <p:scale>
          <a:sx n="71" d="100"/>
          <a:sy n="71" d="100"/>
        </p:scale>
        <p:origin x="104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383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F6936-C6DD-44D5-BE8E-FBEE07B43AFB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67945-5810-46FD-85CA-01F77FB0628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428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Sometimes: JS -&gt; TypeScript / CoffeeScript / Dart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7714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Core - everything what typical frontend application needs (eg. data bindings, routing, MVP utils)</a:t>
            </a:r>
          </a:p>
          <a:p>
            <a:r>
              <a:rPr lang="en-US">
                <a:latin typeface="Calibri"/>
              </a:rPr>
              <a:t>RPC - typesafe client-server communication system</a:t>
            </a:r>
          </a:p>
          <a:p>
            <a:r>
              <a:rPr lang="en-US">
                <a:latin typeface="Calibri"/>
              </a:rPr>
              <a:t>i18n - i18n supports for Udash based applications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Auth - utils for authentication and authorization with Udash RPC</a:t>
            </a:r>
          </a:p>
          <a:p>
            <a:r>
              <a:rPr lang="en-US">
                <a:latin typeface="Calibri"/>
              </a:rPr>
              <a:t>Bootstrap - wrapper for Twitter Bootstrap library, using Udash bindings</a:t>
            </a:r>
            <a:br>
              <a:rPr lang="en-US">
                <a:latin typeface="Calibri"/>
              </a:rPr>
            </a:br>
            <a:r>
              <a:rPr lang="en-US">
                <a:latin typeface="Calibri"/>
              </a:rPr>
              <a:t>Material UI - wrapper for Google Material library, using Udash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6399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833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3072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209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4553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* listeners are async</a:t>
            </a:r>
          </a:p>
          <a:p>
            <a:r>
              <a:rPr lang="en-US">
                <a:latin typeface="Calibri"/>
              </a:rPr>
              <a:t>* bidirectional transformation creates editable property (there are unidirectional transformations which creates read-only property)</a:t>
            </a:r>
          </a:p>
          <a:p>
            <a:r>
              <a:rPr lang="en-US">
                <a:latin typeface="Calibri"/>
              </a:rPr>
              <a:t>* transformed and filtered properties are automatically synchronized with the original property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39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7138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2636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TextInput - creates text input binded with property value (changes are synchronized in the both directions)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7665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1445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710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285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8857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014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3402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5273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Files</a:t>
            </a:r>
            <a:r>
              <a:rPr lang="pl-PL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/>
              <a:t>states.scala</a:t>
            </a: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/>
              <a:t>RoutingRegistryDef.scala</a:t>
            </a: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/>
              <a:t>StatesToViewPresenterDef.scala</a:t>
            </a: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/>
              <a:t>init.scala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4103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736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9799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2944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057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Shared source - one scala code can be used in both JavaScript and JVM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90914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Files</a:t>
            </a:r>
            <a:r>
              <a:rPr lang="pl-PL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/>
              <a:t>PropertiesDemoView.scala</a:t>
            </a:r>
            <a:r>
              <a:rPr lang="pl-PL" dirty="0"/>
              <a:t> – model, </a:t>
            </a:r>
            <a:r>
              <a:rPr lang="pl-PL" dirty="0" err="1"/>
              <a:t>view</a:t>
            </a:r>
            <a:r>
              <a:rPr lang="pl-PL" dirty="0"/>
              <a:t>, </a:t>
            </a:r>
            <a:r>
              <a:rPr lang="pl-PL" dirty="0" err="1"/>
              <a:t>presenter</a:t>
            </a:r>
            <a:r>
              <a:rPr lang="pl-PL" dirty="0"/>
              <a:t> and </a:t>
            </a:r>
            <a:r>
              <a:rPr lang="pl-PL" dirty="0" err="1"/>
              <a:t>factory</a:t>
            </a: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/>
              <a:t>RootView.scala</a:t>
            </a:r>
            <a:r>
              <a:rPr lang="pl-PL" dirty="0"/>
              <a:t> – </a:t>
            </a:r>
            <a:r>
              <a:rPr lang="pl-PL" dirty="0" err="1"/>
              <a:t>child</a:t>
            </a:r>
            <a:r>
              <a:rPr lang="pl-PL" dirty="0"/>
              <a:t>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30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6539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8274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50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Both the server and the client RPC interfaces are defined in a shared module and compiled to JS and JVM.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2321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0307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259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Files</a:t>
            </a:r>
            <a:r>
              <a:rPr lang="pl-PL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/>
              <a:t>MainClientRPC.scala</a:t>
            </a:r>
            <a:r>
              <a:rPr lang="pl-PL" dirty="0"/>
              <a:t> &amp; </a:t>
            </a:r>
            <a:r>
              <a:rPr lang="pl-PL" dirty="0" err="1"/>
              <a:t>MainServerRPC.scala</a:t>
            </a:r>
            <a:r>
              <a:rPr lang="pl-PL" dirty="0"/>
              <a:t> – RPC </a:t>
            </a:r>
            <a:r>
              <a:rPr lang="pl-PL" dirty="0" err="1"/>
              <a:t>interfaces</a:t>
            </a: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>
                <a:effectLst/>
              </a:rPr>
              <a:t>ExposedRpcInterfaces.scala</a:t>
            </a:r>
            <a:r>
              <a:rPr lang="pl-PL" dirty="0">
                <a:effectLst/>
              </a:rPr>
              <a:t> – </a:t>
            </a:r>
            <a:r>
              <a:rPr lang="pl-PL" dirty="0" err="1">
                <a:effectLst/>
              </a:rPr>
              <a:t>backend</a:t>
            </a:r>
            <a:r>
              <a:rPr lang="pl-PL" dirty="0">
                <a:effectLst/>
              </a:rPr>
              <a:t> </a:t>
            </a:r>
            <a:r>
              <a:rPr lang="pl-PL" dirty="0" err="1">
                <a:effectLst/>
              </a:rPr>
              <a:t>implementation</a:t>
            </a:r>
            <a:endParaRPr lang="pl-PL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>
                <a:effectLst/>
              </a:rPr>
              <a:t>ApplicationServer.scala</a:t>
            </a:r>
            <a:r>
              <a:rPr lang="pl-PL" dirty="0">
                <a:effectLst/>
              </a:rPr>
              <a:t> – </a:t>
            </a:r>
            <a:r>
              <a:rPr lang="pl-PL" dirty="0" err="1">
                <a:effectLst/>
              </a:rPr>
              <a:t>atmosphereHolder</a:t>
            </a:r>
            <a:r>
              <a:rPr lang="pl-PL" dirty="0">
                <a:effectLst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>
                <a:effectLst/>
              </a:rPr>
              <a:t>RPCService.scala</a:t>
            </a:r>
            <a:r>
              <a:rPr lang="pl-PL" dirty="0">
                <a:effectLst/>
              </a:rPr>
              <a:t> – </a:t>
            </a:r>
            <a:r>
              <a:rPr lang="pl-PL" dirty="0" err="1">
                <a:effectLst/>
              </a:rPr>
              <a:t>frontend</a:t>
            </a:r>
            <a:r>
              <a:rPr lang="pl-PL" dirty="0">
                <a:effectLst/>
              </a:rPr>
              <a:t> </a:t>
            </a:r>
            <a:r>
              <a:rPr lang="pl-PL" dirty="0" err="1">
                <a:effectLst/>
              </a:rPr>
              <a:t>implementation</a:t>
            </a:r>
            <a:endParaRPr lang="pl-PL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>
                <a:effectLst/>
              </a:rPr>
              <a:t>init.scala</a:t>
            </a:r>
            <a:r>
              <a:rPr lang="pl-PL" dirty="0">
                <a:effectLst/>
              </a:rPr>
              <a:t> – </a:t>
            </a:r>
            <a:r>
              <a:rPr lang="pl-PL" dirty="0" err="1">
                <a:effectLst/>
              </a:rPr>
              <a:t>Context.</a:t>
            </a:r>
            <a:r>
              <a:rPr lang="pl-PL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serverRpc</a:t>
            </a:r>
            <a:r>
              <a:rPr lang="pl-PL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pl-PL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pl-PL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handler of the </a:t>
            </a:r>
            <a:r>
              <a:rPr lang="pl-PL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pl-PL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717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6876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9790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9650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6750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Files</a:t>
            </a:r>
            <a:r>
              <a:rPr lang="pl-PL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/>
              <a:t>MainServerRPC.scala</a:t>
            </a:r>
            <a:r>
              <a:rPr lang="pl-PL" dirty="0"/>
              <a:t> – </a:t>
            </a:r>
            <a:r>
              <a:rPr lang="pl-PL" dirty="0" err="1"/>
              <a:t>translations</a:t>
            </a:r>
            <a:r>
              <a:rPr lang="pl-PL" dirty="0"/>
              <a:t> </a:t>
            </a:r>
            <a:r>
              <a:rPr lang="pl-PL" dirty="0" err="1"/>
              <a:t>subinterface</a:t>
            </a: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>
                <a:effectLst/>
              </a:rPr>
              <a:t>ExposedRpcInterfaces.scala</a:t>
            </a:r>
            <a:r>
              <a:rPr lang="pl-PL" dirty="0">
                <a:effectLst/>
              </a:rPr>
              <a:t> – </a:t>
            </a:r>
            <a:r>
              <a:rPr lang="pl-PL" dirty="0" err="1">
                <a:effectLst/>
              </a:rPr>
              <a:t>backend</a:t>
            </a:r>
            <a:r>
              <a:rPr lang="pl-PL" dirty="0">
                <a:effectLst/>
              </a:rPr>
              <a:t> </a:t>
            </a:r>
            <a:r>
              <a:rPr lang="pl-PL" dirty="0" err="1">
                <a:effectLst/>
              </a:rPr>
              <a:t>implementation</a:t>
            </a:r>
            <a:endParaRPr lang="pl-PL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>
                <a:effectLst/>
              </a:rPr>
              <a:t>ApplicationServer.scala</a:t>
            </a:r>
            <a:r>
              <a:rPr lang="pl-PL" dirty="0">
                <a:effectLst/>
              </a:rPr>
              <a:t> – </a:t>
            </a:r>
            <a:r>
              <a:rPr lang="pl-PL" dirty="0" err="1">
                <a:effectLst/>
              </a:rPr>
              <a:t>atmosphereHolder</a:t>
            </a:r>
            <a:r>
              <a:rPr lang="pl-PL" dirty="0">
                <a:effectLst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>
                <a:effectLst/>
              </a:rPr>
              <a:t>RPCService.scala</a:t>
            </a:r>
            <a:r>
              <a:rPr lang="pl-PL" dirty="0">
                <a:effectLst/>
              </a:rPr>
              <a:t> – </a:t>
            </a:r>
            <a:r>
              <a:rPr lang="pl-PL" dirty="0" err="1">
                <a:effectLst/>
              </a:rPr>
              <a:t>frontend</a:t>
            </a:r>
            <a:r>
              <a:rPr lang="pl-PL" dirty="0">
                <a:effectLst/>
              </a:rPr>
              <a:t> </a:t>
            </a:r>
            <a:r>
              <a:rPr lang="pl-PL" dirty="0" err="1">
                <a:effectLst/>
              </a:rPr>
              <a:t>implementation</a:t>
            </a:r>
            <a:endParaRPr lang="pl-PL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>
                <a:effectLst/>
              </a:rPr>
              <a:t>init.scala</a:t>
            </a:r>
            <a:r>
              <a:rPr lang="pl-PL" dirty="0">
                <a:effectLst/>
              </a:rPr>
              <a:t> – </a:t>
            </a:r>
            <a:r>
              <a:rPr lang="pl-PL" dirty="0" err="1">
                <a:effectLst/>
              </a:rPr>
              <a:t>Context.</a:t>
            </a:r>
            <a:r>
              <a:rPr lang="pl-PL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serverRpc</a:t>
            </a:r>
            <a:r>
              <a:rPr lang="pl-PL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pl-PL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pl-PL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handler of the </a:t>
            </a:r>
            <a:r>
              <a:rPr lang="pl-PL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pl-PL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76604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4615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94275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52636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Scala everywhere - it's possible to develop the frontend and the backend with Scala. It's also possible to share code between these two applications. </a:t>
            </a:r>
          </a:p>
          <a:p>
            <a:r>
              <a:rPr lang="en-US">
                <a:latin typeface="Calibri"/>
              </a:rPr>
              <a:t>Types wherever possible - everything is types: DOM hierarchy, styles, frontend data model, translations, client-server communication...</a:t>
            </a:r>
          </a:p>
          <a:p>
            <a:r>
              <a:rPr lang="en-US">
                <a:latin typeface="Calibri"/>
              </a:rPr>
              <a:t>Quick bootstrapping - Udash Generator allows you to create, compile and run Scala.js based project in 5 minutes</a:t>
            </a:r>
          </a:p>
          <a:p>
            <a:r>
              <a:rPr lang="en-US">
                <a:latin typeface="Calibri"/>
              </a:rPr>
              <a:t>Easy development - great IDE support, a lot of utils for common web application development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12067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6291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render() creates DOM node which can be displayed by web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777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229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* typed DSL</a:t>
            </a:r>
          </a:p>
          <a:p>
            <a:r>
              <a:rPr lang="en-US">
                <a:latin typeface="Calibri"/>
              </a:rPr>
              <a:t>* easy usage search</a:t>
            </a:r>
          </a:p>
          <a:p>
            <a:r>
              <a:rPr lang="en-US">
                <a:latin typeface="Calibri"/>
              </a:rPr>
              <a:t>* built in minification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798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3187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67945-5810-46FD-85CA-01F77FB0628E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244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4249297"/>
            <a:ext cx="9144000" cy="128329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5632981"/>
            <a:ext cx="9144000" cy="62297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653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65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455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095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1765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875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453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351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456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802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082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C1027-3348-4272-B7AF-3EC96D726CBE}" type="datetimeFigureOut">
              <a:rPr lang="pl-PL" smtClean="0"/>
              <a:t>2016-05-20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CF16C-6D48-4388-A9A0-E10F2AF201E2}" type="slidenum">
              <a:rPr lang="pl-PL" smtClean="0"/>
              <a:t>‹#›</a:t>
            </a:fld>
            <a:endParaRPr lang="pl-PL"/>
          </a:p>
        </p:txBody>
      </p:sp>
      <p:graphicFrame>
        <p:nvGraphicFramePr>
          <p:cNvPr id="11" name="Obiekt 1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775511743"/>
              </p:ext>
            </p:extLst>
          </p:nvPr>
        </p:nvGraphicFramePr>
        <p:xfrm>
          <a:off x="10335088" y="735220"/>
          <a:ext cx="461325" cy="681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15" imgW="1168200" imgH="1726920" progId="Photoshop.Image.16">
                  <p:embed/>
                </p:oleObj>
              </mc:Choice>
              <mc:Fallback>
                <p:oleObj name="Image" r:id="rId15" imgW="1168200" imgH="1726920" progId="Photoshop.Image.16">
                  <p:embed/>
                  <p:pic>
                    <p:nvPicPr>
                      <p:cNvPr id="11" name="Obiekt 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335088" y="735220"/>
                        <a:ext cx="461325" cy="681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2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5054683"/>
            <a:ext cx="9144000" cy="96220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egoe UI Light" charset="0"/>
              </a:rPr>
              <a:t>Udash as the missing link </a:t>
            </a:r>
            <a:br>
              <a:rPr lang="en-US" sz="3600" dirty="0">
                <a:latin typeface="Segoe UI Light" charset="0"/>
              </a:rPr>
            </a:br>
            <a:r>
              <a:rPr lang="en-US" sz="3600" dirty="0">
                <a:latin typeface="Segoe UI Light" charset="0"/>
              </a:rPr>
              <a:t>for the type safe web development in Scala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6100653"/>
            <a:ext cx="9144000" cy="6718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Mateusz Starzec</a:t>
            </a:r>
            <a:endParaRPr lang="en-US" dirty="0"/>
          </a:p>
        </p:txBody>
      </p:sp>
      <p:pic>
        <p:nvPicPr>
          <p:cNvPr id="5124" name="Picture 4" descr="http://www.avsystem.com/wp-content/uploads/logo_av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876" y="405392"/>
            <a:ext cx="26670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945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13" y="1198563"/>
            <a:ext cx="4614813" cy="2709285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Development stack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81" y="3786037"/>
            <a:ext cx="1257568" cy="2123445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831850" y="1817688"/>
            <a:ext cx="5547668" cy="4678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we have only one language in the backend and the frontend application.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about:</a:t>
            </a:r>
          </a:p>
          <a:p>
            <a:r>
              <a:rPr lang="en-US" dirty="0"/>
              <a:t>data bindings?</a:t>
            </a:r>
          </a:p>
          <a:p>
            <a:r>
              <a:rPr lang="en-US" dirty="0"/>
              <a:t>frontend routing?</a:t>
            </a:r>
          </a:p>
          <a:p>
            <a:r>
              <a:rPr lang="en-US" dirty="0"/>
              <a:t>client </a:t>
            </a:r>
            <a:r>
              <a:rPr lang="en-US" dirty="0">
                <a:latin typeface="Segoe UI Emoji" charset="0"/>
              </a:rPr>
              <a:t>↔ server communication?</a:t>
            </a:r>
          </a:p>
          <a:p>
            <a:r>
              <a:rPr lang="en-US" dirty="0">
                <a:latin typeface="Segoe UI Emoji" charset="0"/>
              </a:rPr>
              <a:t>i18n?</a:t>
            </a:r>
          </a:p>
        </p:txBody>
      </p:sp>
    </p:spTree>
    <p:extLst>
      <p:ext uri="{BB962C8B-B14F-4D97-AF65-F5344CB8AC3E}">
        <p14:creationId xmlns:p14="http://schemas.microsoft.com/office/powerpoint/2010/main" val="45237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13" y="1198563"/>
            <a:ext cx="4614813" cy="2709285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Framework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81" y="3786037"/>
            <a:ext cx="1257568" cy="2123445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831850" y="1817688"/>
            <a:ext cx="5547668" cy="4678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 Emoji" charset="0"/>
              </a:rPr>
              <a:t>The Udash modules:</a:t>
            </a:r>
          </a:p>
          <a:p>
            <a:pPr lvl="1"/>
            <a:r>
              <a:rPr lang="en-US" sz="2800" dirty="0">
                <a:latin typeface="Segoe UI Emoji" charset="0"/>
              </a:rPr>
              <a:t>Udash Core</a:t>
            </a:r>
          </a:p>
          <a:p>
            <a:pPr lvl="1"/>
            <a:r>
              <a:rPr lang="en-US" sz="2800" dirty="0">
                <a:latin typeface="Segoe UI Emoji" charset="0"/>
              </a:rPr>
              <a:t>Udash RPC</a:t>
            </a:r>
          </a:p>
          <a:p>
            <a:pPr lvl="1"/>
            <a:r>
              <a:rPr lang="en-US" sz="2800" dirty="0">
                <a:latin typeface="Segoe UI Emoji" charset="0"/>
              </a:rPr>
              <a:t>Udash i18n</a:t>
            </a:r>
          </a:p>
          <a:p>
            <a:endParaRPr lang="en-US" sz="3200" dirty="0">
              <a:latin typeface="Segoe UI Emoj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488" y="2550615"/>
            <a:ext cx="1985782" cy="23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49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Properties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70184" cy="4587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Udash data model system:</a:t>
            </a:r>
          </a:p>
          <a:p>
            <a:r>
              <a:rPr lang="en-US" dirty="0"/>
              <a:t>Property – contains single, immutable value</a:t>
            </a:r>
          </a:p>
          <a:p>
            <a:r>
              <a:rPr lang="en-US" dirty="0"/>
              <a:t>ModelProperty – complex structure containing other properties</a:t>
            </a:r>
          </a:p>
          <a:p>
            <a:r>
              <a:rPr lang="en-US" dirty="0"/>
              <a:t>SeqProperty – sequence of the properties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Features:</a:t>
            </a:r>
          </a:p>
          <a:p>
            <a:r>
              <a:rPr lang="en-US" dirty="0"/>
              <a:t>Value change listeners</a:t>
            </a:r>
          </a:p>
          <a:p>
            <a:r>
              <a:rPr lang="en-US" dirty="0"/>
              <a:t>Asynchronous validation</a:t>
            </a:r>
          </a:p>
          <a:p>
            <a:r>
              <a:rPr lang="en-US" dirty="0"/>
              <a:t>Transformation and </a:t>
            </a:r>
            <a:r>
              <a:rPr lang="en-US" dirty="0" err="1"/>
              <a:t>SeqProperty</a:t>
            </a:r>
            <a:r>
              <a:rPr lang="en-US" dirty="0"/>
              <a:t> filtering</a:t>
            </a:r>
          </a:p>
        </p:txBody>
      </p:sp>
    </p:spTree>
    <p:extLst>
      <p:ext uri="{BB962C8B-B14F-4D97-AF65-F5344CB8AC3E}">
        <p14:creationId xmlns:p14="http://schemas.microsoft.com/office/powerpoint/2010/main" val="1563684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Properties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2275"/>
            <a:ext cx="7172017" cy="40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Properties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2275"/>
            <a:ext cx="9010777" cy="35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28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Properties</a:t>
            </a:r>
          </a:p>
        </p:txBody>
      </p:sp>
      <p:sp>
        <p:nvSpPr>
          <p:cNvPr id="4" name="Tytuł 1"/>
          <p:cNvSpPr txBox="1">
            <a:spLocks/>
          </p:cNvSpPr>
          <p:nvPr/>
        </p:nvSpPr>
        <p:spPr>
          <a:xfrm>
            <a:off x="1656588" y="2794381"/>
            <a:ext cx="88788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charset="0"/>
              </a:rPr>
              <a:t>Properties</a:t>
            </a:r>
            <a:r>
              <a:rPr lang="pl-PL" dirty="0">
                <a:latin typeface="Segoe UI Light" charset="0"/>
              </a:rPr>
              <a:t> Demo</a:t>
            </a:r>
            <a:endParaRPr lang="en-US" dirty="0"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67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87513"/>
            <a:ext cx="8911081" cy="224883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Properties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4065018"/>
            <a:ext cx="10515600" cy="490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Prints out: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86300"/>
            <a:ext cx="4285170" cy="19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Properties</a:t>
            </a:r>
          </a:p>
        </p:txBody>
      </p:sp>
      <p:sp>
        <p:nvSpPr>
          <p:cNvPr id="4" name="Tytuł 1"/>
          <p:cNvSpPr txBox="1">
            <a:spLocks/>
          </p:cNvSpPr>
          <p:nvPr/>
        </p:nvSpPr>
        <p:spPr>
          <a:xfrm>
            <a:off x="1656588" y="2794381"/>
            <a:ext cx="88788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latin typeface="Segoe UI Light" charset="0"/>
              </a:rPr>
              <a:t>Advanced </a:t>
            </a:r>
            <a:r>
              <a:rPr lang="en-US" dirty="0">
                <a:latin typeface="Segoe UI Light" charset="0"/>
              </a:rPr>
              <a:t>Properties</a:t>
            </a:r>
            <a:r>
              <a:rPr lang="pl-PL" dirty="0">
                <a:latin typeface="Segoe UI Light" charset="0"/>
              </a:rPr>
              <a:t> Demo</a:t>
            </a:r>
            <a:endParaRPr lang="en-US" dirty="0"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9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Bindings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70184" cy="4587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Binding Properties into the Scalatags templates:</a:t>
            </a:r>
          </a:p>
          <a:p>
            <a:r>
              <a:rPr lang="en-US" dirty="0"/>
              <a:t>Automatically updates presented element after property change</a:t>
            </a:r>
          </a:p>
          <a:p>
            <a:r>
              <a:rPr lang="en-US" dirty="0"/>
              <a:t>Binds property value into DOM element attribute</a:t>
            </a:r>
          </a:p>
          <a:p>
            <a:r>
              <a:rPr lang="en-US" dirty="0"/>
              <a:t>Binds property validation result</a:t>
            </a:r>
          </a:p>
          <a:p>
            <a:r>
              <a:rPr lang="en-US" dirty="0"/>
              <a:t>Binds user input from form elements into properties</a:t>
            </a:r>
          </a:p>
        </p:txBody>
      </p:sp>
    </p:spTree>
    <p:extLst>
      <p:ext uri="{BB962C8B-B14F-4D97-AF65-F5344CB8AC3E}">
        <p14:creationId xmlns:p14="http://schemas.microsoft.com/office/powerpoint/2010/main" val="307519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Bindings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87513"/>
            <a:ext cx="7094391" cy="137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48722"/>
            <a:ext cx="2743200" cy="998463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3257040"/>
            <a:ext cx="10515600" cy="490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76835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Development stack - typically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969" y="1204913"/>
            <a:ext cx="4621844" cy="2704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937" y="3786037"/>
            <a:ext cx="1257568" cy="2123445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831850" y="1817688"/>
            <a:ext cx="5547668" cy="4678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Four different languages:</a:t>
            </a:r>
          </a:p>
          <a:p>
            <a:r>
              <a:rPr lang="en-US" dirty="0" err="1"/>
              <a:t>Frontend</a:t>
            </a:r>
            <a:r>
              <a:rPr lang="en-US" dirty="0"/>
              <a:t>: HTML, CSS, JavaScript</a:t>
            </a:r>
          </a:p>
          <a:p>
            <a:r>
              <a:rPr lang="en-US" dirty="0"/>
              <a:t>Backend: Scala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Target:</a:t>
            </a:r>
          </a:p>
          <a:p>
            <a:r>
              <a:rPr lang="en-US" dirty="0"/>
              <a:t>Frontend: Scala</a:t>
            </a:r>
          </a:p>
          <a:p>
            <a:r>
              <a:rPr lang="en-US" dirty="0"/>
              <a:t>Backend: Scala</a:t>
            </a:r>
          </a:p>
        </p:txBody>
      </p:sp>
    </p:spTree>
    <p:extLst>
      <p:ext uri="{BB962C8B-B14F-4D97-AF65-F5344CB8AC3E}">
        <p14:creationId xmlns:p14="http://schemas.microsoft.com/office/powerpoint/2010/main" val="3229040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Bindings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4036761"/>
            <a:ext cx="10515600" cy="490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Result: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87513"/>
            <a:ext cx="10323613" cy="2204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503" y="4902103"/>
            <a:ext cx="2743200" cy="107644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613277" y="519487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388" y="4902200"/>
            <a:ext cx="3243471" cy="108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98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</a:t>
            </a:r>
            <a:r>
              <a:rPr lang="pl-PL" dirty="0" err="1">
                <a:latin typeface="Segoe UI Light" charset="0"/>
              </a:rPr>
              <a:t>Bindings</a:t>
            </a:r>
            <a:endParaRPr lang="en-US" dirty="0">
              <a:latin typeface="Segoe UI Light" charset="0"/>
            </a:endParaRPr>
          </a:p>
        </p:txBody>
      </p:sp>
      <p:sp>
        <p:nvSpPr>
          <p:cNvPr id="4" name="Tytuł 1"/>
          <p:cNvSpPr txBox="1">
            <a:spLocks/>
          </p:cNvSpPr>
          <p:nvPr/>
        </p:nvSpPr>
        <p:spPr>
          <a:xfrm>
            <a:off x="1656588" y="2794381"/>
            <a:ext cx="88788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latin typeface="Segoe UI Light" charset="0"/>
              </a:rPr>
              <a:t>Binding</a:t>
            </a:r>
            <a:r>
              <a:rPr lang="pl-PL" dirty="0">
                <a:latin typeface="Segoe UI Light" charset="0"/>
              </a:rPr>
              <a:t> Demo</a:t>
            </a:r>
            <a:endParaRPr lang="en-US" dirty="0"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5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</a:t>
            </a:r>
            <a:r>
              <a:rPr lang="pl-PL" dirty="0">
                <a:latin typeface="Segoe UI Light" charset="0"/>
              </a:rPr>
              <a:t>Application</a:t>
            </a:r>
            <a:endParaRPr lang="en-US" dirty="0">
              <a:latin typeface="Segoe UI Light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69637" cy="2318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Starting point of the frontend code</a:t>
            </a:r>
          </a:p>
          <a:p>
            <a:r>
              <a:rPr lang="en-US" dirty="0"/>
              <a:t>Application::run(</a:t>
            </a:r>
            <a:r>
              <a:rPr lang="en-US" dirty="0" err="1"/>
              <a:t>attachToElement</a:t>
            </a:r>
            <a:r>
              <a:rPr lang="en-US" dirty="0"/>
              <a:t>: </a:t>
            </a:r>
            <a:r>
              <a:rPr lang="en-US" dirty="0" err="1"/>
              <a:t>dom.Element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Resolves </a:t>
            </a:r>
            <a:r>
              <a:rPr lang="pl-PL" dirty="0"/>
              <a:t>the </a:t>
            </a:r>
            <a:r>
              <a:rPr lang="en-US" dirty="0"/>
              <a:t>initial application state and view</a:t>
            </a:r>
          </a:p>
          <a:p>
            <a:pPr lvl="1"/>
            <a:r>
              <a:rPr lang="en-US" dirty="0"/>
              <a:t>Adds resolved view to the DOM hierarchy as a child of the provided node</a:t>
            </a:r>
          </a:p>
          <a:p>
            <a:r>
              <a:rPr lang="en-US" dirty="0"/>
              <a:t>The root node has to be present in the bootstrapping 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2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</a:t>
            </a:r>
            <a:r>
              <a:rPr lang="pl-PL" dirty="0">
                <a:latin typeface="Segoe UI Light" charset="0"/>
              </a:rPr>
              <a:t>Application</a:t>
            </a:r>
            <a:endParaRPr lang="en-US" dirty="0">
              <a:latin typeface="Segoe UI Light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92118"/>
            <a:ext cx="4098353" cy="2366654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63" y="1690688"/>
            <a:ext cx="10424240" cy="20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82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</a:t>
            </a:r>
            <a:r>
              <a:rPr lang="pl-PL" dirty="0" err="1">
                <a:latin typeface="Segoe UI Light" charset="0"/>
              </a:rPr>
              <a:t>State</a:t>
            </a:r>
            <a:endParaRPr lang="en-US" dirty="0">
              <a:latin typeface="Segoe UI Light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69637" cy="1504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Type-safe </a:t>
            </a:r>
            <a:r>
              <a:rPr lang="pl-PL" dirty="0" err="1"/>
              <a:t>equivalent</a:t>
            </a:r>
            <a:r>
              <a:rPr lang="en-US" dirty="0"/>
              <a:t> of the URL</a:t>
            </a:r>
          </a:p>
          <a:p>
            <a:r>
              <a:rPr lang="en-US" dirty="0"/>
              <a:t>Hierarchical structure</a:t>
            </a:r>
          </a:p>
          <a:p>
            <a:r>
              <a:rPr lang="en-US" dirty="0"/>
              <a:t>Views resolving is based on the states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31494"/>
            <a:ext cx="10146752" cy="1766385"/>
          </a:xfrm>
          <a:prstGeom prst="rect">
            <a:avLst/>
          </a:prstGeom>
        </p:spPr>
      </p:pic>
      <p:pic>
        <p:nvPicPr>
          <p:cNvPr id="3074" name="Picture 2" descr="Example of application state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72" y="1690688"/>
            <a:ext cx="3253934" cy="214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961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Routing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69637" cy="1504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Routing based on the URL part following # sign</a:t>
            </a:r>
          </a:p>
          <a:p>
            <a:r>
              <a:rPr lang="en-US" dirty="0"/>
              <a:t>Resolves an application state basing on the URL</a:t>
            </a:r>
          </a:p>
          <a:p>
            <a:r>
              <a:rPr lang="en-US" dirty="0"/>
              <a:t>Resolves a view basing on the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3" y="3732656"/>
            <a:ext cx="7891962" cy="14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37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– </a:t>
            </a:r>
            <a:r>
              <a:rPr lang="pl-PL" dirty="0">
                <a:latin typeface="Segoe UI Light" charset="0"/>
              </a:rPr>
              <a:t>Application &amp; Routing</a:t>
            </a:r>
            <a:endParaRPr lang="en-US" dirty="0">
              <a:latin typeface="Segoe UI Light" charset="0"/>
            </a:endParaRPr>
          </a:p>
        </p:txBody>
      </p:sp>
      <p:sp>
        <p:nvSpPr>
          <p:cNvPr id="4" name="Tytuł 1"/>
          <p:cNvSpPr txBox="1">
            <a:spLocks/>
          </p:cNvSpPr>
          <p:nvPr/>
        </p:nvSpPr>
        <p:spPr>
          <a:xfrm>
            <a:off x="1656588" y="2794381"/>
            <a:ext cx="88788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latin typeface="Segoe UI Light" charset="0"/>
              </a:rPr>
              <a:t>Application &amp; Routing Demo</a:t>
            </a:r>
            <a:endParaRPr lang="en-US" dirty="0"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79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</a:t>
            </a:r>
            <a:r>
              <a:rPr lang="pl-PL" dirty="0" err="1">
                <a:latin typeface="Segoe UI Light" charset="0"/>
              </a:rPr>
              <a:t>Views</a:t>
            </a:r>
            <a:endParaRPr lang="en-US" dirty="0">
              <a:latin typeface="Segoe UI Light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69637" cy="1504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Typical view has:</a:t>
            </a:r>
          </a:p>
          <a:p>
            <a:pPr lvl="1"/>
            <a:r>
              <a:rPr lang="pl-PL" dirty="0"/>
              <a:t>M</a:t>
            </a:r>
            <a:r>
              <a:rPr lang="en-US" dirty="0" err="1"/>
              <a:t>odel</a:t>
            </a:r>
            <a:r>
              <a:rPr lang="en-US" dirty="0"/>
              <a:t> structure definition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3" y="3461822"/>
            <a:ext cx="3390698" cy="169534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63" y="5290521"/>
            <a:ext cx="6135028" cy="4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37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</a:t>
            </a:r>
            <a:r>
              <a:rPr lang="pl-PL" dirty="0" err="1">
                <a:latin typeface="Segoe UI Light" charset="0"/>
              </a:rPr>
              <a:t>Views</a:t>
            </a:r>
            <a:endParaRPr lang="en-US" dirty="0">
              <a:latin typeface="Segoe UI Light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69637" cy="1504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Typical view has:</a:t>
            </a:r>
          </a:p>
          <a:p>
            <a:pPr lvl="1"/>
            <a:r>
              <a:rPr lang="pl-PL" dirty="0"/>
              <a:t>M</a:t>
            </a:r>
            <a:r>
              <a:rPr lang="en-US" dirty="0" err="1"/>
              <a:t>odel</a:t>
            </a:r>
            <a:r>
              <a:rPr lang="en-US" dirty="0"/>
              <a:t> structure definition</a:t>
            </a:r>
            <a:endParaRPr lang="pl-PL" dirty="0"/>
          </a:p>
          <a:p>
            <a:pPr lvl="1"/>
            <a:r>
              <a:rPr lang="pl-PL" i="1" dirty="0" err="1"/>
              <a:t>Presenter</a:t>
            </a:r>
            <a:r>
              <a:rPr lang="pl-PL" dirty="0"/>
              <a:t> – business </a:t>
            </a:r>
            <a:r>
              <a:rPr lang="pl-PL" dirty="0" err="1"/>
              <a:t>logic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3" y="3461821"/>
            <a:ext cx="10523538" cy="272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49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</a:t>
            </a:r>
            <a:r>
              <a:rPr lang="pl-PL" dirty="0" err="1">
                <a:latin typeface="Segoe UI Light" charset="0"/>
              </a:rPr>
              <a:t>Views</a:t>
            </a:r>
            <a:endParaRPr lang="en-US" dirty="0">
              <a:latin typeface="Segoe UI Light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69637" cy="2134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Typical view has:</a:t>
            </a:r>
          </a:p>
          <a:p>
            <a:pPr lvl="1"/>
            <a:r>
              <a:rPr lang="en-US" dirty="0"/>
              <a:t>Model structure definition</a:t>
            </a:r>
          </a:p>
          <a:p>
            <a:pPr lvl="1"/>
            <a:r>
              <a:rPr lang="en-US" i="1" dirty="0"/>
              <a:t>Presenter</a:t>
            </a:r>
            <a:r>
              <a:rPr lang="en-US" dirty="0"/>
              <a:t> – business logic</a:t>
            </a:r>
          </a:p>
          <a:p>
            <a:pPr lvl="1"/>
            <a:r>
              <a:rPr lang="en-US" i="1" dirty="0"/>
              <a:t>View</a:t>
            </a:r>
            <a:r>
              <a:rPr lang="en-US" dirty="0"/>
              <a:t> – </a:t>
            </a:r>
            <a:r>
              <a:rPr lang="en-US" dirty="0" err="1"/>
              <a:t>Scalatags</a:t>
            </a:r>
            <a:r>
              <a:rPr lang="en-US" dirty="0"/>
              <a:t> template, child view rendering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58815"/>
            <a:ext cx="10597180" cy="17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pl-PL" dirty="0" err="1"/>
              <a:t>scalac</a:t>
            </a:r>
            <a:r>
              <a:rPr lang="pl-PL" dirty="0"/>
              <a:t>+ Scala.js + linker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17774" y="1825625"/>
            <a:ext cx="9956451" cy="4351338"/>
          </a:xfrm>
        </p:spPr>
      </p:pic>
    </p:spTree>
    <p:extLst>
      <p:ext uri="{BB962C8B-B14F-4D97-AF65-F5344CB8AC3E}">
        <p14:creationId xmlns:p14="http://schemas.microsoft.com/office/powerpoint/2010/main" val="3676996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- </a:t>
            </a:r>
            <a:r>
              <a:rPr lang="pl-PL" dirty="0" err="1">
                <a:latin typeface="Segoe UI Light" charset="0"/>
              </a:rPr>
              <a:t>Views</a:t>
            </a:r>
            <a:endParaRPr lang="en-US" dirty="0">
              <a:latin typeface="Segoe UI Light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69637" cy="2134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Typical view has:</a:t>
            </a:r>
          </a:p>
          <a:p>
            <a:pPr lvl="1"/>
            <a:r>
              <a:rPr lang="en-US" dirty="0"/>
              <a:t>Model structure definition</a:t>
            </a:r>
          </a:p>
          <a:p>
            <a:pPr lvl="1"/>
            <a:r>
              <a:rPr lang="en-US" i="1" dirty="0"/>
              <a:t>Presenter</a:t>
            </a:r>
            <a:r>
              <a:rPr lang="en-US" dirty="0"/>
              <a:t> – business logic</a:t>
            </a:r>
          </a:p>
          <a:p>
            <a:pPr lvl="1"/>
            <a:r>
              <a:rPr lang="en-US" i="1"/>
              <a:t>View</a:t>
            </a:r>
            <a:r>
              <a:rPr lang="en-US"/>
              <a:t> – </a:t>
            </a:r>
            <a:r>
              <a:rPr lang="en-US" dirty="0" err="1"/>
              <a:t>Scalatags</a:t>
            </a:r>
            <a:r>
              <a:rPr lang="en-US" dirty="0"/>
              <a:t> template, child view rendering</a:t>
            </a:r>
          </a:p>
          <a:p>
            <a:pPr lvl="1"/>
            <a:r>
              <a:rPr lang="en-US" i="1" dirty="0" err="1"/>
              <a:t>ViewPresenter</a:t>
            </a:r>
            <a:r>
              <a:rPr lang="en-US" dirty="0"/>
              <a:t> – factory </a:t>
            </a:r>
            <a:r>
              <a:rPr lang="pl-PL" dirty="0"/>
              <a:t>of</a:t>
            </a:r>
            <a:r>
              <a:rPr lang="en-US" dirty="0"/>
              <a:t> the model, the view and the presenter</a:t>
            </a:r>
            <a:endParaRPr lang="en-US" i="1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2" y="4092163"/>
            <a:ext cx="10479697" cy="22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84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 – </a:t>
            </a:r>
            <a:r>
              <a:rPr lang="pl-PL" dirty="0" err="1">
                <a:latin typeface="Segoe UI Light" charset="0"/>
              </a:rPr>
              <a:t>Views</a:t>
            </a:r>
            <a:endParaRPr lang="en-US" dirty="0">
              <a:latin typeface="Segoe UI Light" charset="0"/>
            </a:endParaRPr>
          </a:p>
        </p:txBody>
      </p:sp>
      <p:sp>
        <p:nvSpPr>
          <p:cNvPr id="4" name="Tytuł 1"/>
          <p:cNvSpPr txBox="1">
            <a:spLocks/>
          </p:cNvSpPr>
          <p:nvPr/>
        </p:nvSpPr>
        <p:spPr>
          <a:xfrm>
            <a:off x="1656588" y="2794381"/>
            <a:ext cx="88788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latin typeface="Segoe UI Light" charset="0"/>
              </a:rPr>
              <a:t>Views</a:t>
            </a:r>
            <a:r>
              <a:rPr lang="pl-PL" dirty="0">
                <a:latin typeface="Segoe UI Light" charset="0"/>
              </a:rPr>
              <a:t> Demo</a:t>
            </a:r>
            <a:endParaRPr lang="en-US" dirty="0"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219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Core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70184" cy="4587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Emoji" charset="0"/>
              </a:rPr>
              <a:t>Summary:</a:t>
            </a:r>
          </a:p>
          <a:p>
            <a:r>
              <a:rPr lang="en-US" dirty="0">
                <a:latin typeface="Segoe UI Emoji" charset="0"/>
              </a:rPr>
              <a:t>Strongly typed web framework</a:t>
            </a:r>
          </a:p>
          <a:p>
            <a:r>
              <a:rPr lang="en-US" dirty="0">
                <a:latin typeface="Segoe UI Emoji" charset="0"/>
              </a:rPr>
              <a:t>Asynchronous design</a:t>
            </a:r>
          </a:p>
          <a:p>
            <a:r>
              <a:rPr lang="en-US" dirty="0">
                <a:latin typeface="Segoe UI Emoji" charset="0"/>
              </a:rPr>
              <a:t>Written in Scala.js</a:t>
            </a:r>
          </a:p>
          <a:p>
            <a:r>
              <a:rPr lang="en-US" dirty="0">
                <a:latin typeface="Segoe UI Emoji" charset="0"/>
              </a:rPr>
              <a:t>Open source</a:t>
            </a:r>
          </a:p>
          <a:p>
            <a:pPr marL="0" indent="0">
              <a:buNone/>
            </a:pPr>
            <a:endParaRPr lang="en-US" dirty="0">
              <a:latin typeface="Segoe UI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113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RPC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70184" cy="4587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Emoji" charset="0"/>
              </a:rPr>
              <a:t>Client ↔ server communication system:</a:t>
            </a:r>
          </a:p>
          <a:p>
            <a:r>
              <a:rPr lang="en-US" dirty="0">
                <a:latin typeface="Segoe UI Emoji" charset="0"/>
              </a:rPr>
              <a:t>Works in the both directions out of the box</a:t>
            </a:r>
          </a:p>
          <a:p>
            <a:r>
              <a:rPr lang="en-US" dirty="0">
                <a:solidFill>
                  <a:srgbClr val="333333"/>
                </a:solidFill>
                <a:latin typeface="Segoe UI Emoji" charset="0"/>
              </a:rPr>
              <a:t>Asynchronous by default</a:t>
            </a:r>
          </a:p>
          <a:p>
            <a:r>
              <a:rPr lang="en-US" dirty="0">
                <a:solidFill>
                  <a:srgbClr val="000000"/>
                </a:solidFill>
                <a:latin typeface="Segoe UI Emoji" charset="0"/>
              </a:rPr>
              <a:t>Crosscompiled traits describing the RPC interface</a:t>
            </a:r>
          </a:p>
          <a:p>
            <a:r>
              <a:rPr lang="en-US" dirty="0">
                <a:solidFill>
                  <a:srgbClr val="333333"/>
                </a:solidFill>
                <a:latin typeface="Segoe UI Emoji" charset="0"/>
              </a:rPr>
              <a:t>Strongly typed interfaces, checked in compile time</a:t>
            </a:r>
          </a:p>
          <a:p>
            <a:r>
              <a:rPr lang="en-US" dirty="0">
                <a:solidFill>
                  <a:srgbClr val="333333"/>
                </a:solidFill>
                <a:latin typeface="Segoe UI Emoji" charset="0"/>
              </a:rPr>
              <a:t>Usage looks like standard method call </a:t>
            </a:r>
          </a:p>
          <a:p>
            <a:r>
              <a:rPr lang="en-US" dirty="0">
                <a:latin typeface="Segoe UI Emoji" charset="0"/>
              </a:rPr>
              <a:t>Based on the websocket</a:t>
            </a:r>
          </a:p>
          <a:p>
            <a:pPr marL="0" indent="0">
              <a:buNone/>
            </a:pPr>
            <a:endParaRPr lang="en-US" dirty="0">
              <a:latin typeface="Segoe UI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210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RPC - Interfaces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0263" y="1824038"/>
            <a:ext cx="11070184" cy="4587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Segoe UI Emoji" charset="0"/>
              </a:rPr>
              <a:t>Methods exposed by the RPC interface can be:</a:t>
            </a:r>
          </a:p>
          <a:p>
            <a:r>
              <a:rPr lang="en-US" b="1" i="1" dirty="0">
                <a:solidFill>
                  <a:srgbClr val="333333"/>
                </a:solidFill>
                <a:latin typeface="Segoe UI Emoji" charset="0"/>
              </a:rPr>
              <a:t>Calls</a:t>
            </a:r>
            <a:r>
              <a:rPr lang="en-US" i="1" dirty="0">
                <a:solidFill>
                  <a:srgbClr val="333333"/>
                </a:solidFill>
                <a:latin typeface="Segoe UI Emoji" charset="0"/>
              </a:rPr>
              <a:t> - </a:t>
            </a:r>
            <a:r>
              <a:rPr lang="en-US" dirty="0">
                <a:solidFill>
                  <a:srgbClr val="333333"/>
                </a:solidFill>
                <a:latin typeface="Segoe UI Emoji" charset="0"/>
              </a:rPr>
              <a:t>methods returning</a:t>
            </a:r>
            <a:r>
              <a:rPr lang="en-US" i="1" dirty="0">
                <a:solidFill>
                  <a:srgbClr val="333333"/>
                </a:solidFill>
                <a:latin typeface="Segoe UI Emoji" charset="0"/>
              </a:rPr>
              <a:t> Future[T] </a:t>
            </a:r>
            <a:r>
              <a:rPr lang="en-US" dirty="0">
                <a:solidFill>
                  <a:srgbClr val="333333"/>
                </a:solidFill>
                <a:latin typeface="Segoe UI Emoji" charset="0"/>
              </a:rPr>
              <a:t>where</a:t>
            </a:r>
            <a:r>
              <a:rPr lang="en-US" i="1" dirty="0">
                <a:solidFill>
                  <a:srgbClr val="333333"/>
                </a:solidFill>
                <a:latin typeface="Segoe UI Emoji" charset="0"/>
              </a:rPr>
              <a:t> T </a:t>
            </a:r>
            <a:r>
              <a:rPr lang="en-US" dirty="0">
                <a:solidFill>
                  <a:srgbClr val="333333"/>
                </a:solidFill>
                <a:latin typeface="Segoe UI Emoji" charset="0"/>
              </a:rPr>
              <a:t>is a serializable type (a client RPC interface cannot expose those methods)</a:t>
            </a:r>
          </a:p>
          <a:p>
            <a:r>
              <a:rPr lang="en-US" b="1" i="1" dirty="0">
                <a:solidFill>
                  <a:srgbClr val="333333"/>
                </a:solidFill>
                <a:latin typeface="Segoe UI Emoji" charset="0"/>
              </a:rPr>
              <a:t>Fires</a:t>
            </a:r>
            <a:r>
              <a:rPr lang="en-US" i="1" dirty="0">
                <a:solidFill>
                  <a:srgbClr val="333333"/>
                </a:solidFill>
                <a:latin typeface="Segoe UI Emoji" charset="0"/>
              </a:rPr>
              <a:t> - </a:t>
            </a:r>
            <a:r>
              <a:rPr lang="en-US" dirty="0">
                <a:solidFill>
                  <a:srgbClr val="333333"/>
                </a:solidFill>
                <a:latin typeface="Segoe UI Emoji" charset="0"/>
              </a:rPr>
              <a:t>methods with a return type</a:t>
            </a:r>
            <a:r>
              <a:rPr lang="en-US" i="1" dirty="0">
                <a:solidFill>
                  <a:srgbClr val="333333"/>
                </a:solidFill>
                <a:latin typeface="Segoe UI Emoji" charset="0"/>
              </a:rPr>
              <a:t> Unit</a:t>
            </a:r>
            <a:r>
              <a:rPr lang="en-US" dirty="0">
                <a:solidFill>
                  <a:srgbClr val="333333"/>
                </a:solidFill>
                <a:latin typeface="Segoe UI Emoji" charset="0"/>
              </a:rPr>
              <a:t> there is no guarantee that your request will be received by a recipient</a:t>
            </a:r>
            <a:endParaRPr lang="en-US" dirty="0">
              <a:latin typeface="Segoe UI Emoji" charset="0"/>
            </a:endParaRPr>
          </a:p>
          <a:p>
            <a:r>
              <a:rPr lang="en-US" b="1" i="1" dirty="0">
                <a:solidFill>
                  <a:srgbClr val="333333"/>
                </a:solidFill>
                <a:latin typeface="Segoe UI Emoji" charset="0"/>
              </a:rPr>
              <a:t>Getters</a:t>
            </a:r>
            <a:r>
              <a:rPr lang="en-US" dirty="0">
                <a:solidFill>
                  <a:srgbClr val="333333"/>
                </a:solidFill>
                <a:latin typeface="Segoe UI Emoji" charset="0"/>
              </a:rPr>
              <a:t> - methods returning another RPC interface, calling this method does not send anything over the network</a:t>
            </a:r>
          </a:p>
          <a:p>
            <a:pPr marL="0" indent="0">
              <a:buNone/>
            </a:pPr>
            <a:endParaRPr lang="en-US" dirty="0">
              <a:latin typeface="Segoe UI Emoji" charset="0"/>
            </a:endParaRPr>
          </a:p>
          <a:p>
            <a:pPr marL="0" indent="0">
              <a:buNone/>
            </a:pPr>
            <a:endParaRPr lang="en-US" dirty="0">
              <a:latin typeface="Segoe UI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14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RPC - Interfaces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08425"/>
            <a:ext cx="6041962" cy="3085457"/>
          </a:xfrm>
          <a:prstGeom prst="rect">
            <a:avLst/>
          </a:prstGeom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838200" y="1692743"/>
            <a:ext cx="10515600" cy="490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 err="1"/>
              <a:t>Shared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7330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RPC – client calls server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38200" y="1692743"/>
            <a:ext cx="10515600" cy="490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Server-side implementation: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8200" y="4829921"/>
            <a:ext cx="10515600" cy="490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Client-side call: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22900"/>
            <a:ext cx="8171849" cy="10870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98700"/>
            <a:ext cx="8660503" cy="24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0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Udash RPC – server calls client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38200" y="1692743"/>
            <a:ext cx="10515600" cy="490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Client-side implementation: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8200" y="3697781"/>
            <a:ext cx="10515600" cy="490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Server-side call: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79663"/>
            <a:ext cx="6117739" cy="1114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76738"/>
            <a:ext cx="4857911" cy="88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0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Segoe UI Light" charset="0"/>
              </a:rPr>
              <a:t>Udash</a:t>
            </a:r>
            <a:r>
              <a:rPr lang="en-US" dirty="0">
                <a:latin typeface="Segoe UI Light" charset="0"/>
              </a:rPr>
              <a:t> </a:t>
            </a:r>
            <a:r>
              <a:rPr lang="pl-PL" dirty="0">
                <a:latin typeface="Segoe UI Light" charset="0"/>
              </a:rPr>
              <a:t>RPC</a:t>
            </a:r>
            <a:endParaRPr lang="en-US" dirty="0">
              <a:latin typeface="Segoe UI Light" charset="0"/>
            </a:endParaRPr>
          </a:p>
        </p:txBody>
      </p:sp>
      <p:sp>
        <p:nvSpPr>
          <p:cNvPr id="4" name="Tytuł 1"/>
          <p:cNvSpPr txBox="1">
            <a:spLocks/>
          </p:cNvSpPr>
          <p:nvPr/>
        </p:nvSpPr>
        <p:spPr>
          <a:xfrm>
            <a:off x="1656588" y="2794381"/>
            <a:ext cx="88788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latin typeface="Segoe UI Light" charset="0"/>
              </a:rPr>
              <a:t>Server</a:t>
            </a:r>
            <a:r>
              <a:rPr lang="pl-PL" dirty="0" err="1"/>
              <a:t>↔Client</a:t>
            </a:r>
            <a:r>
              <a:rPr lang="pl-PL" dirty="0"/>
              <a:t> RPC</a:t>
            </a:r>
            <a:r>
              <a:rPr lang="pl-PL" dirty="0">
                <a:latin typeface="Segoe UI Light" charset="0"/>
              </a:rPr>
              <a:t> Demo</a:t>
            </a:r>
            <a:endParaRPr lang="en-US" dirty="0"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23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Segoe UI Light" charset="0"/>
              </a:rPr>
              <a:t>Udash</a:t>
            </a:r>
            <a:r>
              <a:rPr lang="en-US" dirty="0">
                <a:latin typeface="Segoe UI Light" charset="0"/>
              </a:rPr>
              <a:t> </a:t>
            </a:r>
            <a:r>
              <a:rPr lang="pl-PL" dirty="0">
                <a:latin typeface="Segoe UI Light" charset="0"/>
              </a:rPr>
              <a:t>i18n</a:t>
            </a:r>
            <a:endParaRPr lang="en-US" dirty="0">
              <a:latin typeface="Segoe UI Light" charset="0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822634" y="1816311"/>
            <a:ext cx="11070184" cy="4587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33333"/>
                </a:solidFill>
                <a:latin typeface="Segoe UI Emoji" charset="0"/>
              </a:rPr>
              <a:t>Typed translation keys arguments</a:t>
            </a:r>
          </a:p>
          <a:p>
            <a:r>
              <a:rPr lang="en-US" dirty="0">
                <a:solidFill>
                  <a:srgbClr val="333333"/>
                </a:solidFill>
                <a:latin typeface="Segoe UI Emoji" charset="0"/>
              </a:rPr>
              <a:t>Two ways of translations providing: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Segoe UI Emoji" charset="0"/>
              </a:rPr>
              <a:t>Compiled into frontend JavaScript code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Segoe UI Emoji" charset="0"/>
              </a:rPr>
              <a:t>Served by backend application via RPC (with </a:t>
            </a:r>
            <a:r>
              <a:rPr lang="en-US" dirty="0" err="1">
                <a:solidFill>
                  <a:srgbClr val="333333"/>
                </a:solidFill>
                <a:latin typeface="Segoe UI Emoji" charset="0"/>
              </a:rPr>
              <a:t>frontend</a:t>
            </a:r>
            <a:r>
              <a:rPr lang="en-US" dirty="0">
                <a:solidFill>
                  <a:srgbClr val="333333"/>
                </a:solidFill>
                <a:latin typeface="Segoe UI Emoji" charset="0"/>
              </a:rPr>
              <a:t> caching)</a:t>
            </a:r>
          </a:p>
          <a:p>
            <a:r>
              <a:rPr lang="en-US" dirty="0">
                <a:solidFill>
                  <a:srgbClr val="333333"/>
                </a:solidFill>
                <a:latin typeface="Segoe UI Emoji" charset="0"/>
              </a:rPr>
              <a:t>Property-based translation binding – dynamic language change</a:t>
            </a:r>
          </a:p>
        </p:txBody>
      </p:sp>
    </p:spTree>
    <p:extLst>
      <p:ext uri="{BB962C8B-B14F-4D97-AF65-F5344CB8AC3E}">
        <p14:creationId xmlns:p14="http://schemas.microsoft.com/office/powerpoint/2010/main" val="22807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pl-PL" dirty="0"/>
              <a:t>Project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65198" y="1692743"/>
            <a:ext cx="5662493" cy="4591576"/>
          </a:xfrm>
        </p:spPr>
      </p:pic>
    </p:spTree>
    <p:extLst>
      <p:ext uri="{BB962C8B-B14F-4D97-AF65-F5344CB8AC3E}">
        <p14:creationId xmlns:p14="http://schemas.microsoft.com/office/powerpoint/2010/main" val="4030901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Segoe UI Light" charset="0"/>
              </a:rPr>
              <a:t>Udash</a:t>
            </a:r>
            <a:r>
              <a:rPr lang="en-US" dirty="0">
                <a:latin typeface="Segoe UI Light" charset="0"/>
              </a:rPr>
              <a:t> </a:t>
            </a:r>
            <a:r>
              <a:rPr lang="pl-PL" dirty="0">
                <a:latin typeface="Segoe UI Light" charset="0"/>
              </a:rPr>
              <a:t>i18n</a:t>
            </a:r>
            <a:endParaRPr lang="en-US" dirty="0">
              <a:latin typeface="Segoe UI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2275"/>
            <a:ext cx="5355730" cy="2972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356712"/>
            <a:ext cx="3865042" cy="389066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4732182"/>
            <a:ext cx="10515600" cy="490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Templates:</a:t>
            </a:r>
          </a:p>
        </p:txBody>
      </p:sp>
    </p:spTree>
    <p:extLst>
      <p:ext uri="{BB962C8B-B14F-4D97-AF65-F5344CB8AC3E}">
        <p14:creationId xmlns:p14="http://schemas.microsoft.com/office/powerpoint/2010/main" val="950743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Segoe UI Light" charset="0"/>
              </a:rPr>
              <a:t>Udash</a:t>
            </a:r>
            <a:r>
              <a:rPr lang="en-US" dirty="0">
                <a:latin typeface="Segoe UI Light" charset="0"/>
              </a:rPr>
              <a:t> </a:t>
            </a:r>
            <a:r>
              <a:rPr lang="pl-PL" dirty="0">
                <a:latin typeface="Segoe UI Light" charset="0"/>
              </a:rPr>
              <a:t>i18n</a:t>
            </a:r>
            <a:endParaRPr lang="en-US" dirty="0">
              <a:latin typeface="Segoe UI Light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1692743"/>
            <a:ext cx="10515600" cy="490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Usage: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87600"/>
            <a:ext cx="8751566" cy="38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66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Segoe UI Light" charset="0"/>
              </a:rPr>
              <a:t>Udash</a:t>
            </a:r>
            <a:r>
              <a:rPr lang="en-US" dirty="0">
                <a:latin typeface="Segoe UI Light" charset="0"/>
              </a:rPr>
              <a:t> </a:t>
            </a:r>
            <a:r>
              <a:rPr lang="pl-PL" dirty="0">
                <a:latin typeface="Segoe UI Light" charset="0"/>
              </a:rPr>
              <a:t>i18n</a:t>
            </a:r>
            <a:endParaRPr lang="en-US" dirty="0">
              <a:latin typeface="Segoe UI Light" charset="0"/>
            </a:endParaRPr>
          </a:p>
        </p:txBody>
      </p:sp>
      <p:sp>
        <p:nvSpPr>
          <p:cNvPr id="4" name="Tytuł 1"/>
          <p:cNvSpPr txBox="1">
            <a:spLocks/>
          </p:cNvSpPr>
          <p:nvPr/>
        </p:nvSpPr>
        <p:spPr>
          <a:xfrm>
            <a:off x="1656588" y="2794381"/>
            <a:ext cx="88788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latin typeface="Segoe UI Light" charset="0"/>
              </a:rPr>
              <a:t>Translation</a:t>
            </a:r>
            <a:r>
              <a:rPr lang="pl-PL" dirty="0">
                <a:latin typeface="Segoe UI Light" charset="0"/>
              </a:rPr>
              <a:t> Demo</a:t>
            </a:r>
            <a:endParaRPr lang="en-US" dirty="0"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791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Segoe UI Light" charset="0"/>
              </a:rPr>
              <a:t>Udash</a:t>
            </a:r>
            <a:r>
              <a:rPr lang="en-US" dirty="0">
                <a:latin typeface="Segoe UI Light" charset="0"/>
              </a:rPr>
              <a:t> Generator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822634" y="1816311"/>
            <a:ext cx="11070184" cy="4587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Segoe UI Emoji" charset="0"/>
              </a:rPr>
              <a:t>Quickly bootstrap Udash based project:</a:t>
            </a:r>
          </a:p>
          <a:p>
            <a:r>
              <a:rPr lang="en-US" dirty="0">
                <a:solidFill>
                  <a:srgbClr val="333333"/>
                </a:solidFill>
                <a:latin typeface="Segoe UI Emoji" charset="0"/>
              </a:rPr>
              <a:t>Generator creates full, ready to compile project</a:t>
            </a:r>
          </a:p>
          <a:p>
            <a:r>
              <a:rPr lang="en-US" dirty="0">
                <a:solidFill>
                  <a:srgbClr val="333333"/>
                </a:solidFill>
                <a:latin typeface="Segoe UI Emoji" charset="0"/>
              </a:rPr>
              <a:t>You can select which libraries you want to use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Segoe UI Emoji" charset="0"/>
              </a:rPr>
              <a:t>Udash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Segoe UI Emoji" charset="0"/>
              </a:rPr>
              <a:t>Udash RPC</a:t>
            </a:r>
          </a:p>
          <a:p>
            <a:pPr lvl="1"/>
            <a:r>
              <a:rPr lang="en-US" dirty="0" err="1">
                <a:solidFill>
                  <a:srgbClr val="333333"/>
                </a:solidFill>
                <a:latin typeface="Segoe UI Emoji" charset="0"/>
              </a:rPr>
              <a:t>ScalaCSS</a:t>
            </a:r>
            <a:endParaRPr lang="en-US" dirty="0">
              <a:solidFill>
                <a:srgbClr val="333333"/>
              </a:solidFill>
              <a:latin typeface="Segoe UI Emoji" charset="0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Segoe UI Emoji" charset="0"/>
              </a:rPr>
              <a:t>Jetty</a:t>
            </a:r>
          </a:p>
        </p:txBody>
      </p:sp>
    </p:spTree>
    <p:extLst>
      <p:ext uri="{BB962C8B-B14F-4D97-AF65-F5344CB8AC3E}">
        <p14:creationId xmlns:p14="http://schemas.microsoft.com/office/powerpoint/2010/main" val="279675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Segoe UI Light" charset="0"/>
              </a:rPr>
              <a:t>Udash</a:t>
            </a:r>
            <a:r>
              <a:rPr lang="en-US" dirty="0">
                <a:latin typeface="Segoe UI Light" charset="0"/>
              </a:rPr>
              <a:t> Generator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99" y="1692743"/>
            <a:ext cx="8908426" cy="43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27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Segoe UI Light" charset="0"/>
              </a:rPr>
              <a:t>Udash</a:t>
            </a:r>
            <a:r>
              <a:rPr lang="en-US" dirty="0">
                <a:latin typeface="Segoe UI Light" charset="0"/>
              </a:rPr>
              <a:t> Generator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262" y="1692743"/>
            <a:ext cx="6562871" cy="49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61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399" y="4107278"/>
            <a:ext cx="1257568" cy="2123445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57207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Scala everywhere + shared code</a:t>
            </a:r>
          </a:p>
          <a:p>
            <a:r>
              <a:rPr lang="en-US" dirty="0"/>
              <a:t>Types wherever possible</a:t>
            </a:r>
          </a:p>
          <a:p>
            <a:r>
              <a:rPr lang="en-US" dirty="0"/>
              <a:t>Quick bootstrapping</a:t>
            </a:r>
          </a:p>
          <a:p>
            <a:r>
              <a:rPr lang="en-US" dirty="0"/>
              <a:t>Easy development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733" y="1525547"/>
            <a:ext cx="4614813" cy="2709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778" y="2874080"/>
            <a:ext cx="1985782" cy="23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94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4346077"/>
            <a:ext cx="9144000" cy="962208"/>
          </a:xfrm>
        </p:spPr>
        <p:txBody>
          <a:bodyPr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5285490"/>
            <a:ext cx="9144000" cy="67184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7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0" y="1204913"/>
            <a:ext cx="4609259" cy="2709285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Development stack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937" y="3786037"/>
            <a:ext cx="1257568" cy="2123445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831850" y="1817688"/>
            <a:ext cx="5547668" cy="4678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already know how to compile Scala to JavaScript.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about HTML and CSS?</a:t>
            </a:r>
          </a:p>
        </p:txBody>
      </p:sp>
    </p:spTree>
    <p:extLst>
      <p:ext uri="{BB962C8B-B14F-4D97-AF65-F5344CB8AC3E}">
        <p14:creationId xmlns:p14="http://schemas.microsoft.com/office/powerpoint/2010/main" val="10907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Scalatags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1693863"/>
            <a:ext cx="5757034" cy="1607353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904875" y="3465860"/>
            <a:ext cx="10515600" cy="490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Result: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4170363"/>
            <a:ext cx="2962704" cy="19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6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Development stack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937" y="3786037"/>
            <a:ext cx="1257568" cy="2123445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831850" y="1817688"/>
            <a:ext cx="5547668" cy="4678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Scalatags:</a:t>
            </a:r>
          </a:p>
          <a:p>
            <a:r>
              <a:rPr lang="en-US" dirty="0"/>
              <a:t>Type-safe API for a dynamic HTML generation in Scala.js</a:t>
            </a:r>
          </a:p>
          <a:p>
            <a:r>
              <a:rPr lang="en-US" dirty="0"/>
              <a:t>Powerful templating tool</a:t>
            </a:r>
          </a:p>
          <a:p>
            <a:r>
              <a:rPr lang="en-US" dirty="0"/>
              <a:t>It's Scala!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013" y="1198563"/>
            <a:ext cx="4592228" cy="26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4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Segoe UI Light" charset="0"/>
              </a:rPr>
              <a:t>ScalaCSS</a:t>
            </a:r>
            <a:endParaRPr lang="en-US" dirty="0">
              <a:latin typeface="Segoe UI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2275"/>
            <a:ext cx="6996212" cy="3046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729" y="1692743"/>
            <a:ext cx="5603907" cy="224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3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13" y="1198563"/>
            <a:ext cx="4614813" cy="2709285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egoe UI Light" charset="0"/>
              </a:rPr>
              <a:t>Development stack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81" y="3786037"/>
            <a:ext cx="1257568" cy="2123445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831850" y="1817688"/>
            <a:ext cx="5547668" cy="4678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ScalaCSS</a:t>
            </a:r>
            <a:r>
              <a:rPr lang="en-US" dirty="0"/>
              <a:t>:</a:t>
            </a:r>
          </a:p>
          <a:p>
            <a:r>
              <a:rPr lang="en-US" dirty="0"/>
              <a:t>Type-safe API for a dynamic CSS generation in Scala.js</a:t>
            </a:r>
          </a:p>
          <a:p>
            <a:r>
              <a:rPr lang="en-US" dirty="0"/>
              <a:t>Mixins, conflict detection</a:t>
            </a:r>
          </a:p>
          <a:p>
            <a:r>
              <a:rPr lang="en-US" dirty="0"/>
              <a:t>Great IDE support</a:t>
            </a:r>
          </a:p>
        </p:txBody>
      </p:sp>
    </p:spTree>
    <p:extLst>
      <p:ext uri="{BB962C8B-B14F-4D97-AF65-F5344CB8AC3E}">
        <p14:creationId xmlns:p14="http://schemas.microsoft.com/office/powerpoint/2010/main" val="599677516"/>
      </p:ext>
    </p:extLst>
  </p:cSld>
  <p:clrMapOvr>
    <a:masterClrMapping/>
  </p:clrMapOvr>
</p:sld>
</file>

<file path=ppt/theme/theme1.xml><?xml version="1.0" encoding="utf-8"?>
<a:theme xmlns:a="http://schemas.openxmlformats.org/drawingml/2006/main" name="avsystem - theme 2">
  <a:themeElements>
    <a:clrScheme name="LinkyFi Ok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CE2455"/>
      </a:accent1>
      <a:accent2>
        <a:srgbClr val="DF4974"/>
      </a:accent2>
      <a:accent3>
        <a:srgbClr val="67112A"/>
      </a:accent3>
      <a:accent4>
        <a:srgbClr val="F68D7B"/>
      </a:accent4>
      <a:accent5>
        <a:srgbClr val="FF8021"/>
      </a:accent5>
      <a:accent6>
        <a:srgbClr val="000000"/>
      </a:accent6>
      <a:hlink>
        <a:srgbClr val="CE2455"/>
      </a:hlink>
      <a:folHlink>
        <a:srgbClr val="E4658A"/>
      </a:folHlink>
    </a:clrScheme>
    <a:fontScheme name="Niestandardowy 1">
      <a:majorFont>
        <a:latin typeface="Segoe UI Light"/>
        <a:ea typeface=""/>
        <a:cs typeface=""/>
      </a:majorFont>
      <a:minorFont>
        <a:latin typeface="Segoe UI Emoji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system - theme 2" id="{19A3A5E7-FDF9-4577-91CC-419F37E57584}" vid="{A5616ECC-A4C5-4CCA-89EA-8F7C532DC6C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3201</TotalTime>
  <Words>1094</Words>
  <Application>Microsoft Office PowerPoint</Application>
  <PresentationFormat>Panoramiczny</PresentationFormat>
  <Paragraphs>256</Paragraphs>
  <Slides>47</Slides>
  <Notes>46</Notes>
  <HiddenSlides>0</HiddenSlides>
  <MMClips>0</MMClips>
  <ScaleCrop>false</ScaleCrop>
  <HeadingPairs>
    <vt:vector size="8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3" baseType="lpstr">
      <vt:lpstr>Arial</vt:lpstr>
      <vt:lpstr>Calibri</vt:lpstr>
      <vt:lpstr>Segoe UI Emoji</vt:lpstr>
      <vt:lpstr>Segoe UI Light</vt:lpstr>
      <vt:lpstr>avsystem - theme 2</vt:lpstr>
      <vt:lpstr>Image</vt:lpstr>
      <vt:lpstr>Udash as the missing link  for the type safe web development in Scala</vt:lpstr>
      <vt:lpstr>Development stack - typically</vt:lpstr>
      <vt:lpstr>scalac+ Scala.js + linker</vt:lpstr>
      <vt:lpstr>Project structure</vt:lpstr>
      <vt:lpstr>Development stack</vt:lpstr>
      <vt:lpstr>Scalatags</vt:lpstr>
      <vt:lpstr>Development stack</vt:lpstr>
      <vt:lpstr>ScalaCSS</vt:lpstr>
      <vt:lpstr>Development stack</vt:lpstr>
      <vt:lpstr>Development stack</vt:lpstr>
      <vt:lpstr>Udash Framework</vt:lpstr>
      <vt:lpstr>Udash Core - Properties</vt:lpstr>
      <vt:lpstr>Udash Core - Properties</vt:lpstr>
      <vt:lpstr>Udash Core - Properties</vt:lpstr>
      <vt:lpstr>Udash Core - Properties</vt:lpstr>
      <vt:lpstr>Udash Core - Properties</vt:lpstr>
      <vt:lpstr>Udash Core - Properties</vt:lpstr>
      <vt:lpstr>Udash Core - Bindings</vt:lpstr>
      <vt:lpstr>Udash Core - Bindings</vt:lpstr>
      <vt:lpstr>Udash Core - Bindings</vt:lpstr>
      <vt:lpstr>Udash Core - Bindings</vt:lpstr>
      <vt:lpstr>Udash Core - Application</vt:lpstr>
      <vt:lpstr>Udash Core - Application</vt:lpstr>
      <vt:lpstr>Udash Core - State</vt:lpstr>
      <vt:lpstr>Udash Core - Routing</vt:lpstr>
      <vt:lpstr>Udash Core – Application &amp; Routing</vt:lpstr>
      <vt:lpstr>Udash Core - Views</vt:lpstr>
      <vt:lpstr>Udash Core - Views</vt:lpstr>
      <vt:lpstr>Udash Core - Views</vt:lpstr>
      <vt:lpstr>Udash Core - Views</vt:lpstr>
      <vt:lpstr>Udash Core – Views</vt:lpstr>
      <vt:lpstr>Udash Core</vt:lpstr>
      <vt:lpstr>Udash RPC</vt:lpstr>
      <vt:lpstr>Udash RPC - Interfaces</vt:lpstr>
      <vt:lpstr>Udash RPC - Interfaces</vt:lpstr>
      <vt:lpstr>Udash RPC – client calls server</vt:lpstr>
      <vt:lpstr>Udash RPC – server calls client</vt:lpstr>
      <vt:lpstr>Udash RPC</vt:lpstr>
      <vt:lpstr>Udash i18n</vt:lpstr>
      <vt:lpstr>Udash i18n</vt:lpstr>
      <vt:lpstr>Udash i18n</vt:lpstr>
      <vt:lpstr>Udash i18n</vt:lpstr>
      <vt:lpstr>Udash Generator</vt:lpstr>
      <vt:lpstr>Udash Generator</vt:lpstr>
      <vt:lpstr>Udash Generator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Wiktor Buksza</dc:creator>
  <cp:lastModifiedBy>Starzu</cp:lastModifiedBy>
  <cp:revision>48</cp:revision>
  <dcterms:created xsi:type="dcterms:W3CDTF">2016-04-12T08:01:39Z</dcterms:created>
  <dcterms:modified xsi:type="dcterms:W3CDTF">2016-05-20T09:58:59Z</dcterms:modified>
</cp:coreProperties>
</file>